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79"/>
  </p:notesMasterIdLst>
  <p:sldIdLst>
    <p:sldId id="259" r:id="rId11"/>
    <p:sldId id="262" r:id="rId12"/>
    <p:sldId id="260" r:id="rId13"/>
    <p:sldId id="257" r:id="rId14"/>
    <p:sldId id="263" r:id="rId15"/>
    <p:sldId id="264" r:id="rId16"/>
    <p:sldId id="296" r:id="rId17"/>
    <p:sldId id="266" r:id="rId18"/>
    <p:sldId id="261" r:id="rId19"/>
    <p:sldId id="316" r:id="rId20"/>
    <p:sldId id="278" r:id="rId21"/>
    <p:sldId id="279" r:id="rId22"/>
    <p:sldId id="280" r:id="rId23"/>
    <p:sldId id="281" r:id="rId24"/>
    <p:sldId id="298" r:id="rId25"/>
    <p:sldId id="299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03" r:id="rId35"/>
    <p:sldId id="274" r:id="rId36"/>
    <p:sldId id="293" r:id="rId37"/>
    <p:sldId id="294" r:id="rId38"/>
    <p:sldId id="295" r:id="rId39"/>
    <p:sldId id="292" r:id="rId40"/>
    <p:sldId id="297" r:id="rId41"/>
    <p:sldId id="300" r:id="rId42"/>
    <p:sldId id="301" r:id="rId43"/>
    <p:sldId id="320" r:id="rId44"/>
    <p:sldId id="313" r:id="rId45"/>
    <p:sldId id="314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7" r:id="rId56"/>
    <p:sldId id="319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32" r:id="rId65"/>
    <p:sldId id="328" r:id="rId66"/>
    <p:sldId id="333" r:id="rId67"/>
    <p:sldId id="329" r:id="rId68"/>
    <p:sldId id="330" r:id="rId69"/>
    <p:sldId id="331" r:id="rId70"/>
    <p:sldId id="334" r:id="rId71"/>
    <p:sldId id="335" r:id="rId72"/>
    <p:sldId id="336" r:id="rId73"/>
    <p:sldId id="337" r:id="rId74"/>
    <p:sldId id="339" r:id="rId75"/>
    <p:sldId id="270" r:id="rId76"/>
    <p:sldId id="342" r:id="rId77"/>
    <p:sldId id="343" r:id="rId7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422C16"/>
    <a:srgbClr val="0C788E"/>
    <a:srgbClr val="321900"/>
    <a:srgbClr val="5F5F5F"/>
    <a:srgbClr val="1C1C1C"/>
    <a:srgbClr val="003366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 varScale="1">
        <p:scale>
          <a:sx n="68" d="100"/>
          <a:sy n="68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D23A4-5E91-4596-8F76-58CAC0FD89B5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CFFA7-93D3-4C26-BF22-286100FC2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dirty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9CA4CF-18D2-4463-920C-A05CB87D3518}" type="slidenum">
              <a:rPr lang="es-UY" smtClean="0">
                <a:solidFill>
                  <a:prstClr val="black"/>
                </a:solidFill>
              </a:rPr>
              <a:pPr eaLnBrk="1" hangingPunct="1"/>
              <a:t>1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23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24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25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27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28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29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9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11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13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17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18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19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21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22</a:t>
            </a:fld>
            <a:endParaRPr lang="es-UY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9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9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2D17-E2D0-47D8-B9AD-F2C60563B3F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DE111-6C9C-4A9A-AF22-E6EF9BAB27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3A0E8-94C9-41B9-B5F7-6F87C28FC1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066F-9B25-4F6F-AE59-49E29155D94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DE3C-D853-4C60-ACD2-38EC3A24C8E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F9A1D-7D69-4354-A08B-9508A011324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29715-ED21-4DC7-9954-D96A19B46D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C5FE5-F2FB-4E29-ACBD-7674CB9751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2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13806-F307-4DD1-93C2-1F37A43B370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C184-7E0F-4453-B9A5-F5E619CB7F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076B-D29D-45DF-8463-F59BB9B223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8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6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7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1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1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1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4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2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3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73DE58-9DBF-4A79-AC8A-A0C6E5963D0A}" type="slidenum">
              <a:rPr lang="es-E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8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0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V9OYeGN88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838132" cy="6928243"/>
            <a:chOff x="-81556" y="-32078"/>
            <a:chExt cx="9838132" cy="6928243"/>
          </a:xfrm>
        </p:grpSpPr>
        <p:pic>
          <p:nvPicPr>
            <p:cNvPr id="2050" name="Picture 2" descr="http://1.bp.blogspot.com/_kG48-ueI_wM/TSWpjOoFmjI/AAAAAAAAAF0/B9ALEaY-IDI/s1600/Car%2BEmission%2BGas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370" y="-32078"/>
              <a:ext cx="3489630" cy="231547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gallery.wvca.us/albums/Streambank-Restoration-and-Riparian-Planting-Completed-in-Sleepy-Creek/Participants_planting_tree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915816" cy="22861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nationofchange.org/2014/wp-content/uploads/deforestatition12291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78" y="-18160"/>
              <a:ext cx="3072421" cy="23043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emsnews.files.wordpress.com/2014/05/screen-shot-2014-05-12-at-12-46-34-p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005064"/>
              <a:ext cx="5994998" cy="28911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s0.geograph.org.uk/geophotos/02/98/55/2985584_82f42f3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366" y="2315691"/>
              <a:ext cx="3719210" cy="248722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56" y="2317831"/>
              <a:ext cx="6071021" cy="2149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 descr="http://media.web.britannica.com/eb-media/99/65699-004-7FCC0E1C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365" y="4502359"/>
              <a:ext cx="3575195" cy="236767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937623-C569-4724-973F-D22758B0BDCC}"/>
              </a:ext>
            </a:extLst>
          </p:cNvPr>
          <p:cNvSpPr txBox="1"/>
          <p:nvPr/>
        </p:nvSpPr>
        <p:spPr>
          <a:xfrm>
            <a:off x="1547664" y="1705790"/>
            <a:ext cx="7300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Human Impact</a:t>
            </a:r>
          </a:p>
          <a:p>
            <a:r>
              <a:rPr lang="en-US" sz="3200" i="1" dirty="0">
                <a:solidFill>
                  <a:schemeClr val="bg1">
                    <a:lumMod val="95000"/>
                  </a:schemeClr>
                </a:solidFill>
              </a:rPr>
              <a:t>                                        Ms. Edwards</a:t>
            </a:r>
          </a:p>
          <a:p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69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64904"/>
            <a:ext cx="5904656" cy="1143000"/>
          </a:xfrm>
        </p:spPr>
        <p:txBody>
          <a:bodyPr/>
          <a:lstStyle/>
          <a:p>
            <a:r>
              <a:rPr lang="en-US" sz="11500" b="1" dirty="0"/>
              <a:t>Runoff</a:t>
            </a:r>
          </a:p>
        </p:txBody>
      </p:sp>
      <p:pic>
        <p:nvPicPr>
          <p:cNvPr id="3074" name="Picture 2" descr="http://www.macalester.edu/academics/environmentalstudies/threerivers/studentprojects/LakesStreamsRiversFall09/UrbanizationWeb/pix/where_stormwater_g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26" y="0"/>
            <a:ext cx="3016374" cy="71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539552" y="2636912"/>
            <a:ext cx="4968552" cy="3312368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Plants and their roots (vegetation) help prevent soil from being carried away.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FFFFFF"/>
                </a:solidFill>
              </a:rPr>
              <a:t>Water and Human Impact</a:t>
            </a:r>
          </a:p>
        </p:txBody>
      </p:sp>
      <p:pic>
        <p:nvPicPr>
          <p:cNvPr id="6" name="Picture 2" descr="http://www.gobartimes.org/sites/default/files/images/lett_03_2006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1" b="98986" l="2000" r="100000">
                        <a14:foregroundMark x1="70000" y1="68919" x2="70000" y2="68919"/>
                        <a14:foregroundMark x1="78500" y1="66554" x2="78500" y2="66554"/>
                        <a14:foregroundMark x1="74500" y1="73649" x2="74500" y2="73649"/>
                        <a14:foregroundMark x1="72000" y1="66216" x2="72000" y2="66216"/>
                        <a14:foregroundMark x1="71000" y1="84122" x2="71000" y2="84122"/>
                        <a14:foregroundMark x1="18000" y1="74324" x2="18000" y2="74324"/>
                        <a14:foregroundMark x1="14500" y1="73311" x2="14500" y2="73311"/>
                        <a14:foregroundMark x1="8500" y1="75338" x2="8500" y2="75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3024336" cy="44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75" y="332656"/>
            <a:ext cx="8496944" cy="1143000"/>
          </a:xfrm>
        </p:spPr>
        <p:txBody>
          <a:bodyPr/>
          <a:lstStyle/>
          <a:p>
            <a:r>
              <a:rPr lang="en-US" sz="5400" b="1" dirty="0"/>
              <a:t>Plants Prevent Erosion</a:t>
            </a:r>
          </a:p>
        </p:txBody>
      </p:sp>
      <p:pic>
        <p:nvPicPr>
          <p:cNvPr id="4" name="Picture 2" descr="http://nac.unl.edu/buffers/images/guide/1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1" y="1772816"/>
            <a:ext cx="8208912" cy="40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FFFFFF"/>
                </a:solidFill>
                <a:latin typeface="Arial"/>
                <a:cs typeface="Arial"/>
              </a:rPr>
              <a:t>Cutting down vegetation causes or increases runoff and erosion.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FFFFFF"/>
                </a:solidFill>
              </a:rPr>
              <a:t>Water and Human Impact</a:t>
            </a:r>
          </a:p>
        </p:txBody>
      </p:sp>
      <p:pic>
        <p:nvPicPr>
          <p:cNvPr id="6" name="Picture 4" descr="http://water.me.vccs.edu/concepts/veget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3777907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lincoln.ne.gov/city/pworks/watrshed/educate/runoff/images/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968940" cy="33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lincoln.ne.gov/city/pworks/watrshed/educate/runoff/images/lwdns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67" y="3825148"/>
            <a:ext cx="5692101" cy="28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lincoln.ne.gov/city/pworks/watrshed/educate/runoff/images/urban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26285"/>
            <a:ext cx="6678273" cy="30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16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5194920" cy="1143000"/>
          </a:xfrm>
        </p:spPr>
        <p:txBody>
          <a:bodyPr/>
          <a:lstStyle/>
          <a:p>
            <a:r>
              <a:rPr lang="en-US" sz="8800" b="1" dirty="0"/>
              <a:t>Wetlands</a:t>
            </a:r>
          </a:p>
        </p:txBody>
      </p:sp>
    </p:spTree>
    <p:extLst>
      <p:ext uri="{BB962C8B-B14F-4D97-AF65-F5344CB8AC3E}">
        <p14:creationId xmlns:p14="http://schemas.microsoft.com/office/powerpoint/2010/main" val="34309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065315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water quality by trapping sediment and other pollutants that can get in the water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flood protection because they act like a sponge holding excess runoff after a storm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shorelines from erosion</a:t>
            </a:r>
          </a:p>
        </p:txBody>
      </p:sp>
    </p:spTree>
    <p:extLst>
      <p:ext uri="{BB962C8B-B14F-4D97-AF65-F5344CB8AC3E}">
        <p14:creationId xmlns:p14="http://schemas.microsoft.com/office/powerpoint/2010/main" val="8208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198405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All organisms need water. Polluted water can cause disease or bring death to many living things.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1616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pic>
        <p:nvPicPr>
          <p:cNvPr id="1030" name="Picture 6" descr="http://questgarden.com/118/50/4/110207160659/images/water_pollution_carto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903872"/>
            <a:ext cx="4104456" cy="2725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ackwarriorriver.org/wp-content/uploads/2013/08/Bayview_sedim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00" y="0"/>
            <a:ext cx="1030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540" y="1700808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solidFill>
                  <a:srgbClr val="FFFFFF"/>
                </a:solidFill>
                <a:latin typeface="Arial"/>
                <a:cs typeface="Arial"/>
              </a:rPr>
              <a:t>A main source of water pollution is sediment. The sediment makes water cloudy and blocks sunlight for underwater plants.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13285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Human activities can increase the amount of sediment in rivers, lakes, and oceans.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540" y="429309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Sediments can be carried from farm fields, construction sites, cleared forests, land used for livestock, etc.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620688"/>
            <a:ext cx="8568952" cy="3024336"/>
          </a:xfrm>
          <a:noFill/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chemeClr val="bg1"/>
                </a:solidFill>
              </a:rPr>
              <a:t>Human activity can have a positive or a negative impact on the surface of our Earth.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4770" y="-18106"/>
            <a:ext cx="9824099" cy="6965964"/>
            <a:chOff x="-24770" y="-18106"/>
            <a:chExt cx="9824099" cy="6965964"/>
          </a:xfrm>
        </p:grpSpPr>
        <p:pic>
          <p:nvPicPr>
            <p:cNvPr id="4100" name="Picture 4" descr="http://www.montgomerycountymd.gov/DEP/Resources/Images/compliance/sedimentsmotherslife_280x2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-18106"/>
              <a:ext cx="4714518" cy="353589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www.wlwconstruction.com/images/Storm%20Water%20Pond%20we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3" y="25055"/>
              <a:ext cx="4656973" cy="34927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static1.squarespace.com/static/54b41cc9e4b0c1081671754d/t/54d017c2e4b0e6b5c722f6ae/1422923723722/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70" y="3557924"/>
              <a:ext cx="4697091" cy="33537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jhayleygillespie.files.wordpress.com/2011/09/texoma-turbidit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533" y="3553995"/>
              <a:ext cx="5090796" cy="339386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58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2399645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Farmers and home owners use Pesticides to kill pests which can run off into water.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4269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pic>
        <p:nvPicPr>
          <p:cNvPr id="6146" name="Picture 2" descr="http://www.lakescientist.com/wp-content/uploads/2010/04/herbic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86" y="2643071"/>
            <a:ext cx="4434080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772" y="19168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>
                <a:solidFill>
                  <a:srgbClr val="FFFFFF"/>
                </a:solidFill>
                <a:latin typeface="Arial"/>
                <a:cs typeface="Arial"/>
              </a:rPr>
              <a:t>Fertilizers are used to help plants grow. Rain washes away some of the fertilizer into ponds, rivers, and streams. These fertilizers harm organisms.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2521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pic>
        <p:nvPicPr>
          <p:cNvPr id="6" name="Picture 2" descr="http://blogs.ntu.edu.sg/hp331-2014-29/files/2014/11/2011-EDF-NitrogenRunoff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25" y="4005064"/>
            <a:ext cx="3907409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524" y="206084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>
                <a:solidFill>
                  <a:srgbClr val="FFFFFF"/>
                </a:solidFill>
                <a:latin typeface="Arial"/>
                <a:cs typeface="Arial"/>
              </a:rPr>
              <a:t>Metals and other substances released by mining and manufacturing can pollute water for many years.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4332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524" y="3756078"/>
            <a:ext cx="8577220" cy="2900165"/>
            <a:chOff x="287524" y="3756078"/>
            <a:chExt cx="8577220" cy="2900165"/>
          </a:xfrm>
        </p:grpSpPr>
        <p:pic>
          <p:nvPicPr>
            <p:cNvPr id="7170" name="Picture 2" descr="http://upload.wikimedia.org/wikipedia/commons/8/84/Northland_waste_wat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24" y="3756078"/>
              <a:ext cx="3840427" cy="2880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://postconflict.unep.ch/sudanreport/sudan_website/doccatcher/data/Photographs%20Figures%20and%20Captions%20by%20Chapter/Ch7/Chapter%20photos/7.4c%20Untreated%20Assalaya%20%20DSC_004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897" y="3756079"/>
              <a:ext cx="4361847" cy="29001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6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524" y="206084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Oil and gasoline can run off roads </a:t>
            </a:r>
            <a:b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b="1" kern="0" dirty="0">
                <a:solidFill>
                  <a:srgbClr val="FFFFFF"/>
                </a:solidFill>
                <a:latin typeface="Arial"/>
                <a:cs typeface="Arial"/>
              </a:rPr>
              <a:t>and parking lots into water sources when it rains.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sp>
        <p:nvSpPr>
          <p:cNvPr id="2" name="AutoShape 6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8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68" name="Picture 4" descr="http://koosspad.com/kp/wp-content/uploads/2013/05/oilspill-e1369886231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2" y="4021147"/>
            <a:ext cx="3829536" cy="2553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Water Pollution</a:t>
            </a:r>
          </a:p>
        </p:txBody>
      </p:sp>
      <p:pic>
        <p:nvPicPr>
          <p:cNvPr id="4" name="Picture 4" descr="http://animalblawg.files.wordpress.com/2010/08/nonpointsourc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564904"/>
            <a:ext cx="7560840" cy="3440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lean-water.uwex.edu/pubs/clipart/images/LAKESIGN/color/LAKE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1" y="2834651"/>
            <a:ext cx="90141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0407" y="947383"/>
            <a:ext cx="60324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Nature is Speaking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16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0" dirty="0">
                <a:solidFill>
                  <a:srgbClr val="FFFFFF"/>
                </a:solidFill>
                <a:latin typeface="Arial"/>
                <a:cs typeface="Arial"/>
              </a:rPr>
              <a:t>What is conservation?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23" y="47625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Conservation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364" y="386104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0" dirty="0">
                <a:solidFill>
                  <a:srgbClr val="FFFFFF"/>
                </a:solidFill>
                <a:latin typeface="Arial"/>
                <a:cs typeface="Arial"/>
              </a:rPr>
              <a:t>The action of protecting or preserving something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23" y="764704"/>
            <a:ext cx="878497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FFFF"/>
                </a:solidFill>
              </a:rPr>
              <a:t>Why is Conversation important?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492" y="256490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</a:rPr>
              <a:t>The Earth’s resources can </a:t>
            </a:r>
            <a:br>
              <a:rPr lang="en-US" sz="4800" b="1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</a:rPr>
              <a:t>be reduced or used up if humans don’t use conservation strategies.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kern="0" dirty="0">
                <a:solidFill>
                  <a:srgbClr val="FFFFFF"/>
                </a:solidFill>
                <a:latin typeface="Arial"/>
                <a:cs typeface="Arial"/>
              </a:rPr>
              <a:t>What are some ways to conserve water?</a:t>
            </a:r>
            <a:endParaRPr lang="en-US" sz="7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23" y="47625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Conservation</a:t>
            </a:r>
          </a:p>
        </p:txBody>
      </p:sp>
    </p:spTree>
    <p:extLst>
      <p:ext uri="{BB962C8B-B14F-4D97-AF65-F5344CB8AC3E}">
        <p14:creationId xmlns:p14="http://schemas.microsoft.com/office/powerpoint/2010/main" val="7622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s-UY" sz="6000" b="1" dirty="0" err="1">
                <a:solidFill>
                  <a:schemeClr val="bg1"/>
                </a:solidFill>
              </a:rPr>
              <a:t>Essential</a:t>
            </a:r>
            <a:r>
              <a:rPr lang="es-UY" sz="6000" b="1" dirty="0">
                <a:solidFill>
                  <a:schemeClr val="bg1"/>
                </a:solidFill>
              </a:rPr>
              <a:t> </a:t>
            </a:r>
            <a:r>
              <a:rPr lang="es-UY" sz="6000" b="1" dirty="0" err="1">
                <a:solidFill>
                  <a:schemeClr val="bg1"/>
                </a:solidFill>
              </a:rPr>
              <a:t>Question</a:t>
            </a:r>
            <a:r>
              <a:rPr lang="es-UY" sz="6000" b="1" dirty="0">
                <a:solidFill>
                  <a:schemeClr val="bg1"/>
                </a:solidFill>
              </a:rPr>
              <a:t>:</a:t>
            </a:r>
            <a:br>
              <a:rPr lang="es-UY" sz="6000" b="1" dirty="0">
                <a:solidFill>
                  <a:schemeClr val="bg1"/>
                </a:solidFill>
              </a:rPr>
            </a:br>
            <a:r>
              <a:rPr lang="en-US" sz="5800" b="1" dirty="0">
                <a:solidFill>
                  <a:schemeClr val="bg1"/>
                </a:solidFill>
              </a:rPr>
              <a:t>How does human activity affect the Earth’s surface?</a:t>
            </a:r>
            <a:endParaRPr lang="es-ES" sz="5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5252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water pollution by treating (cleaning) water before it enters a stream, lake, or river.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Dispose of chemicals properly so they do not make it to water sources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use of water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wetlands and forests which help water quality and protect from erosion</a:t>
            </a:r>
          </a:p>
        </p:txBody>
      </p:sp>
    </p:spTree>
    <p:extLst>
      <p:ext uri="{BB962C8B-B14F-4D97-AF65-F5344CB8AC3E}">
        <p14:creationId xmlns:p14="http://schemas.microsoft.com/office/powerpoint/2010/main" val="430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98" y="0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8229600" cy="2520280"/>
          </a:xfrm>
        </p:spPr>
        <p:txBody>
          <a:bodyPr/>
          <a:lstStyle/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on Soil</a:t>
            </a:r>
          </a:p>
        </p:txBody>
      </p:sp>
    </p:spTree>
    <p:extLst>
      <p:ext uri="{BB962C8B-B14F-4D97-AF65-F5344CB8AC3E}">
        <p14:creationId xmlns:p14="http://schemas.microsoft.com/office/powerpoint/2010/main" val="26088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712968" cy="3816424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can increase soil erosion which washes away the nutrients that make soil fertile</a:t>
            </a:r>
          </a:p>
        </p:txBody>
      </p:sp>
    </p:spTree>
    <p:extLst>
      <p:ext uri="{BB962C8B-B14F-4D97-AF65-F5344CB8AC3E}">
        <p14:creationId xmlns:p14="http://schemas.microsoft.com/office/powerpoint/2010/main" val="3276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219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that Increase Soil Erosion: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496944" cy="4525963"/>
          </a:xfrm>
        </p:spPr>
        <p:txBody>
          <a:bodyPr/>
          <a:lstStyle/>
          <a:p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land for agriculture</a:t>
            </a:r>
          </a:p>
          <a:p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 down forests (deforestation) for logging or land development (business, industry, homes, etc.)</a:t>
            </a:r>
          </a:p>
          <a:p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Overgrazing by cattle or livestock</a:t>
            </a:r>
          </a:p>
        </p:txBody>
      </p:sp>
    </p:spTree>
    <p:extLst>
      <p:ext uri="{BB962C8B-B14F-4D97-AF65-F5344CB8AC3E}">
        <p14:creationId xmlns:p14="http://schemas.microsoft.com/office/powerpoint/2010/main" val="4611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09" y="260648"/>
            <a:ext cx="8229600" cy="1143000"/>
          </a:xfrm>
        </p:spPr>
        <p:txBody>
          <a:bodyPr/>
          <a:lstStyle/>
          <a:p>
            <a:r>
              <a:rPr lang="en-US" dirty="0"/>
              <a:t>How does overgrazing </a:t>
            </a:r>
            <a:br>
              <a:rPr lang="en-US" dirty="0"/>
            </a:br>
            <a:r>
              <a:rPr lang="en-US" dirty="0"/>
              <a:t>impact the soil?</a:t>
            </a:r>
          </a:p>
        </p:txBody>
      </p:sp>
      <p:pic>
        <p:nvPicPr>
          <p:cNvPr id="6146" name="Picture 2" descr="http://rangenet.org/directory/witzemanr/tool/hrdi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10338" cy="51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712968" cy="3816424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can also increase pollutants that get 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soil.  </a:t>
            </a:r>
          </a:p>
        </p:txBody>
      </p:sp>
    </p:spTree>
    <p:extLst>
      <p:ext uri="{BB962C8B-B14F-4D97-AF65-F5344CB8AC3E}">
        <p14:creationId xmlns:p14="http://schemas.microsoft.com/office/powerpoint/2010/main" val="28240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arthlingnature.files.wordpress.com/2012/07/sam_2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0" cy="35010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5/5b/CSIRO_ScienceImage_4369_Soil_pollution_at_the_Brukunga_Pyrites_Mine_east_of_Adelaide_in_the_Mount_Lofty_Ranges_South_Australia_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00" y="0"/>
            <a:ext cx="5397387" cy="35010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3.amazonaws.com/cd.live/uploads/content/image/5758/main_soilpollu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584" y="3506359"/>
            <a:ext cx="5387531" cy="33335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arthuntouched.com/wp-content/uploads/2014/10/coal_a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53" y="3501007"/>
            <a:ext cx="4871582" cy="36536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2520280"/>
          </a:xfrm>
        </p:spPr>
        <p:txBody>
          <a:bodyPr/>
          <a:lstStyle/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b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</a:t>
            </a:r>
          </a:p>
        </p:txBody>
      </p:sp>
    </p:spTree>
    <p:extLst>
      <p:ext uri="{BB962C8B-B14F-4D97-AF65-F5344CB8AC3E}">
        <p14:creationId xmlns:p14="http://schemas.microsoft.com/office/powerpoint/2010/main" val="5230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d/df/Batad_Rice_Terrac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459433"/>
            <a:ext cx="11006128" cy="73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57048"/>
            <a:ext cx="8229600" cy="4504200"/>
          </a:xfr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Terracing: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make sloping land into </a:t>
            </a:r>
            <a:b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 number of level flat areas resembling a series of steps.</a:t>
            </a:r>
          </a:p>
        </p:txBody>
      </p:sp>
    </p:spTree>
    <p:extLst>
      <p:ext uri="{BB962C8B-B14F-4D97-AF65-F5344CB8AC3E}">
        <p14:creationId xmlns:p14="http://schemas.microsoft.com/office/powerpoint/2010/main" val="3473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isbiology.pbworks.com/f/1335508248/contour%20plo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634" y="-33278"/>
            <a:ext cx="10512959" cy="69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38" y="1484784"/>
            <a:ext cx="8229600" cy="4464496"/>
          </a:xfr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Contour Plowing: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plowing that follows the curve of the land to slow water flow and save rich topsoil</a:t>
            </a:r>
          </a:p>
        </p:txBody>
      </p:sp>
    </p:spTree>
    <p:extLst>
      <p:ext uri="{BB962C8B-B14F-4D97-AF65-F5344CB8AC3E}">
        <p14:creationId xmlns:p14="http://schemas.microsoft.com/office/powerpoint/2010/main" val="26794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981075"/>
          </a:xfrm>
        </p:spPr>
        <p:txBody>
          <a:bodyPr/>
          <a:lstStyle/>
          <a:p>
            <a:pPr eaLnBrk="1" hangingPunct="1"/>
            <a:r>
              <a:rPr lang="en-US" sz="6600" b="1" dirty="0">
                <a:solidFill>
                  <a:schemeClr val="bg1"/>
                </a:solidFill>
              </a:rPr>
              <a:t>Standards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S6E5i. Explain the effects of human activity on the erosion of the earth’s surface.</a:t>
            </a:r>
          </a:p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S6E5j. Describe methods for conserving natural resources such as water, soil, and air.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mfarmgirl.umwblogs.org/files/2013/03/strip-cropping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874427" cy="71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Strip Planting: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alternates strips of plants to reduce erosion by creating natural dams for water</a:t>
            </a:r>
          </a:p>
        </p:txBody>
      </p:sp>
    </p:spTree>
    <p:extLst>
      <p:ext uri="{BB962C8B-B14F-4D97-AF65-F5344CB8AC3E}">
        <p14:creationId xmlns:p14="http://schemas.microsoft.com/office/powerpoint/2010/main" val="3018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rganicproducermag.com/images/features/julaug2013/noti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107504"/>
            <a:ext cx="10703496" cy="80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No-Till Farming: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way of growing plants from year to year without disturbing </a:t>
            </a:r>
            <a:b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the soil</a:t>
            </a:r>
          </a:p>
        </p:txBody>
      </p:sp>
    </p:spTree>
    <p:extLst>
      <p:ext uri="{BB962C8B-B14F-4D97-AF65-F5344CB8AC3E}">
        <p14:creationId xmlns:p14="http://schemas.microsoft.com/office/powerpoint/2010/main" val="15641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agritech.tnau.ac.in/org_farm/images/inputs/crop-rotation-c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344816" cy="68582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9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Crop Rotation: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changing of crops in a sequence; it protects soil and decreases the population level of pests</a:t>
            </a:r>
          </a:p>
        </p:txBody>
      </p:sp>
    </p:spTree>
    <p:extLst>
      <p:ext uri="{BB962C8B-B14F-4D97-AF65-F5344CB8AC3E}">
        <p14:creationId xmlns:p14="http://schemas.microsoft.com/office/powerpoint/2010/main" val="16745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isr.ucr.edu/slideshowpro/albums/album-37/lg/obj_3_buckwheat_pl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1990"/>
            <a:ext cx="9479175" cy="71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Cover Crop: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crop planted mainly to manage soil erosion, soil fertility, soil quality, water, weeds, pests, and diseases</a:t>
            </a:r>
          </a:p>
        </p:txBody>
      </p:sp>
    </p:spTree>
    <p:extLst>
      <p:ext uri="{BB962C8B-B14F-4D97-AF65-F5344CB8AC3E}">
        <p14:creationId xmlns:p14="http://schemas.microsoft.com/office/powerpoint/2010/main" val="692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ww.agric.wa.gov.au/sites/gateway/files/W07_0052_Tagasaste_ally_farming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7426"/>
            <a:ext cx="10529441" cy="698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Wind Break: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one or more rows of trees or shrubs planted to provide shelter from wind erosion</a:t>
            </a:r>
          </a:p>
        </p:txBody>
      </p:sp>
    </p:spTree>
    <p:extLst>
      <p:ext uri="{BB962C8B-B14F-4D97-AF65-F5344CB8AC3E}">
        <p14:creationId xmlns:p14="http://schemas.microsoft.com/office/powerpoint/2010/main" val="9499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tmarketgarden.files.wordpress.com/2012/03/0316121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531440"/>
            <a:ext cx="10369151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Mulching: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 layer of material put on the soil’s surface to maintain moisture and health of the soil, and reduce weeds</a:t>
            </a:r>
          </a:p>
        </p:txBody>
      </p:sp>
    </p:spTree>
    <p:extLst>
      <p:ext uri="{BB962C8B-B14F-4D97-AF65-F5344CB8AC3E}">
        <p14:creationId xmlns:p14="http://schemas.microsoft.com/office/powerpoint/2010/main" val="2429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07238" cy="1872208"/>
          </a:xfrm>
        </p:spPr>
        <p:txBody>
          <a:bodyPr/>
          <a:lstStyle/>
          <a:p>
            <a:r>
              <a:rPr lang="en-US" dirty="0"/>
              <a:t>Which land use diagram below best illustrates soil conservation? Why?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15189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2520280"/>
          </a:xfrm>
        </p:spPr>
        <p:txBody>
          <a:bodyPr/>
          <a:lstStyle/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</a:t>
            </a:r>
            <a:b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Air</a:t>
            </a:r>
          </a:p>
        </p:txBody>
      </p:sp>
    </p:spTree>
    <p:extLst>
      <p:ext uri="{BB962C8B-B14F-4D97-AF65-F5344CB8AC3E}">
        <p14:creationId xmlns:p14="http://schemas.microsoft.com/office/powerpoint/2010/main" val="41581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520280"/>
          </a:xfrm>
        </p:spPr>
        <p:txBody>
          <a:bodyPr/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  <a:t>What are some ways that humans can impact the air?</a:t>
            </a:r>
          </a:p>
        </p:txBody>
      </p:sp>
    </p:spTree>
    <p:extLst>
      <p:ext uri="{BB962C8B-B14F-4D97-AF65-F5344CB8AC3E}">
        <p14:creationId xmlns:p14="http://schemas.microsoft.com/office/powerpoint/2010/main" val="34167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96" y="260648"/>
            <a:ext cx="8517661" cy="1872208"/>
          </a:xfrm>
        </p:spPr>
        <p:txBody>
          <a:bodyPr/>
          <a:lstStyle/>
          <a:p>
            <a:r>
              <a:rPr lang="en-US" b="1" dirty="0"/>
              <a:t>Air pollution is the introduction of harmful materials into the Earth’s atmosphere.</a:t>
            </a:r>
          </a:p>
        </p:txBody>
      </p:sp>
      <p:pic>
        <p:nvPicPr>
          <p:cNvPr id="11268" name="Picture 4" descr="http://sanramoninfo.googlepages.com/pollution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6" b="100000" l="0" r="98695">
                        <a14:foregroundMark x1="22838" y1="69474" x2="22838" y2="69474"/>
                        <a14:foregroundMark x1="23328" y1="74947" x2="23328" y2="74947"/>
                        <a14:foregroundMark x1="71126" y1="87789" x2="71126" y2="87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15" y="2302363"/>
            <a:ext cx="58388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n-US" sz="5000" b="1" dirty="0">
                <a:solidFill>
                  <a:schemeClr val="bg1"/>
                </a:solidFill>
              </a:rPr>
              <a:t>What are some ways that humans negatively impact the Earth’s surface?</a:t>
            </a:r>
            <a:endParaRPr lang="es-E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1677" cy="1224136"/>
          </a:xfrm>
        </p:spPr>
        <p:txBody>
          <a:bodyPr/>
          <a:lstStyle/>
          <a:p>
            <a:r>
              <a:rPr lang="en-US" sz="6000" b="1" u="sng" dirty="0"/>
              <a:t>Causes of Air Pollution</a:t>
            </a:r>
          </a:p>
        </p:txBody>
      </p:sp>
      <p:pic>
        <p:nvPicPr>
          <p:cNvPr id="4" name="Picture 2" descr="http://www.nature.nps.gov/air/AQBasics/images/types_of_sources_02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3537"/>
            <a:ext cx="7056784" cy="4834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of Air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45259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Emissions (release) of pollutants from cars, trucks, buses, factories, power plants, etc. that use fossil fuels</a:t>
            </a:r>
          </a:p>
          <a:p>
            <a:r>
              <a:rPr lang="en-US" sz="3600" dirty="0">
                <a:solidFill>
                  <a:schemeClr val="bg1"/>
                </a:solidFill>
              </a:rPr>
              <a:t>Dust from fields, construction sites, and mines contribute to air pollution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Natural disasters such as forest fires and volcano eruptions contribute to air pollution</a:t>
            </a:r>
          </a:p>
        </p:txBody>
      </p:sp>
    </p:spTree>
    <p:extLst>
      <p:ext uri="{BB962C8B-B14F-4D97-AF65-F5344CB8AC3E}">
        <p14:creationId xmlns:p14="http://schemas.microsoft.com/office/powerpoint/2010/main" val="24697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73041" y="-124140"/>
            <a:ext cx="10081120" cy="7128792"/>
            <a:chOff x="395536" y="1268759"/>
            <a:chExt cx="8182023" cy="5482322"/>
          </a:xfrm>
        </p:grpSpPr>
        <p:pic>
          <p:nvPicPr>
            <p:cNvPr id="12296" name="Picture 8" descr="http://upload.wikimedia.org/wikipedia/commons/c/c8/Air_pollution_by_diesel_locomotiv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3" y="3405094"/>
              <a:ext cx="4149575" cy="334598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0" name="Picture 2" descr="http://energysafe.ru/uploads/article/6ecbc48bb3ac4791ef9fd4ff13ea4e155e6161b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3934764" cy="294813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www.drsoram.com/wp-content/uploads/air%20pollution%2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268759"/>
              <a:ext cx="4149575" cy="281156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http://www.earthtimes.org/newsimage/air-pollution-hearts_1531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138192"/>
              <a:ext cx="3934763" cy="2612889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919739"/>
            <a:ext cx="4032448" cy="1224136"/>
          </a:xfrm>
          <a:solidFill>
            <a:schemeClr val="bg1">
              <a:alpha val="86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6000" b="1" dirty="0"/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9896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1619" y="-27384"/>
            <a:ext cx="9763604" cy="7293120"/>
            <a:chOff x="-228632" y="-387085"/>
            <a:chExt cx="9763604" cy="7293120"/>
          </a:xfrm>
        </p:grpSpPr>
        <p:pic>
          <p:nvPicPr>
            <p:cNvPr id="14340" name="Picture 4" descr="http://static.politifact.com.s3.amazonaws.com/politifact%2Fphotos%2FFarm_dust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13" y="2996952"/>
              <a:ext cx="9351872" cy="3909083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s://reliefforyournose.files.wordpress.com/2014/02/construction-dus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32" y="-359701"/>
              <a:ext cx="5264333" cy="3429000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://upload.wikimedia.org/wikipedia/commons/d/d6/Jwaneng_Open_Min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-387085"/>
              <a:ext cx="5034980" cy="3456461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2996952"/>
            <a:ext cx="2088232" cy="1003548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/>
              <a:t>Dust</a:t>
            </a:r>
          </a:p>
        </p:txBody>
      </p:sp>
    </p:spTree>
    <p:extLst>
      <p:ext uri="{BB962C8B-B14F-4D97-AF65-F5344CB8AC3E}">
        <p14:creationId xmlns:p14="http://schemas.microsoft.com/office/powerpoint/2010/main" val="12907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images.christianpost.com/full/61390/a-wildfire-rages-on-in-black-forest-colorado-june-12-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08" y="2780928"/>
            <a:ext cx="6761492" cy="4248472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upload.wikimedia.org/wikipedia/commons/6/6b/Mount_Carmel_forest_fir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031" y="3583403"/>
            <a:ext cx="4946800" cy="3284984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.telegraph.co.uk/multimedia/archive/02777/volcano_277703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694"/>
            <a:ext cx="5721496" cy="3571322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ericanpreppersnetwork.com/wp-content/uploads/2014/08/chemtrails49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2922"/>
            <a:ext cx="5678909" cy="3575938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69" y="2827319"/>
            <a:ext cx="3819599" cy="1512168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/>
              <a:t>Natural Disasters</a:t>
            </a:r>
          </a:p>
        </p:txBody>
      </p:sp>
    </p:spTree>
    <p:extLst>
      <p:ext uri="{BB962C8B-B14F-4D97-AF65-F5344CB8AC3E}">
        <p14:creationId xmlns:p14="http://schemas.microsoft.com/office/powerpoint/2010/main" val="38205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nature.nps.gov/air/AQBasics/images/air_pollution_transport_02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5" y="2458690"/>
            <a:ext cx="6120680" cy="41200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/>
          <a:lstStyle/>
          <a:p>
            <a:r>
              <a:rPr lang="en-US" sz="4000" dirty="0"/>
              <a:t>Air Pollution does not have boundaries. It is carried by winds and deposited over long distances.</a:t>
            </a:r>
          </a:p>
        </p:txBody>
      </p:sp>
    </p:spTree>
    <p:extLst>
      <p:ext uri="{BB962C8B-B14F-4D97-AF65-F5344CB8AC3E}">
        <p14:creationId xmlns:p14="http://schemas.microsoft.com/office/powerpoint/2010/main" val="3791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4525963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Power plants, vehicles, and factories release pollutants that combine with moisture in the air to cause acid rain.</a:t>
            </a:r>
          </a:p>
          <a:p>
            <a:r>
              <a:rPr lang="en-US" sz="4000" dirty="0">
                <a:solidFill>
                  <a:schemeClr val="bg1"/>
                </a:solidFill>
              </a:rPr>
              <a:t>Acid rain contaminates drinking water, harms plants and animals, and damages rocks and buildings. </a:t>
            </a:r>
          </a:p>
        </p:txBody>
      </p:sp>
    </p:spTree>
    <p:extLst>
      <p:ext uri="{BB962C8B-B14F-4D97-AF65-F5344CB8AC3E}">
        <p14:creationId xmlns:p14="http://schemas.microsoft.com/office/powerpoint/2010/main" val="12589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728192"/>
          </a:xfrm>
        </p:spPr>
        <p:txBody>
          <a:bodyPr/>
          <a:lstStyle/>
          <a:p>
            <a:r>
              <a:rPr lang="en-US" sz="5400" b="1" dirty="0"/>
              <a:t>Effects of Air Population: </a:t>
            </a:r>
            <a:br>
              <a:rPr lang="en-US" sz="5400" b="1" dirty="0"/>
            </a:br>
            <a:r>
              <a:rPr lang="en-US" sz="5400" b="1" dirty="0"/>
              <a:t>Acid Rain</a:t>
            </a:r>
          </a:p>
        </p:txBody>
      </p:sp>
      <p:pic>
        <p:nvPicPr>
          <p:cNvPr id="4" name="Picture 2" descr="http://www.nature.nps.gov/air/Studies/criticalloads/images/criticaLoadGraphi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838027" cy="4298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i.ytimg.com/vi/iSKtKshmMv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6336704" cy="1008112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/>
              <a:t>Effect of Acid Rain</a:t>
            </a:r>
          </a:p>
        </p:txBody>
      </p:sp>
    </p:spTree>
    <p:extLst>
      <p:ext uri="{BB962C8B-B14F-4D97-AF65-F5344CB8AC3E}">
        <p14:creationId xmlns:p14="http://schemas.microsoft.com/office/powerpoint/2010/main" val="2916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-179388" y="0"/>
            <a:ext cx="9802813" cy="6867525"/>
            <a:chOff x="-179550" y="0"/>
            <a:chExt cx="9803690" cy="6867052"/>
          </a:xfrm>
        </p:grpSpPr>
        <p:pic>
          <p:nvPicPr>
            <p:cNvPr id="15363" name="Picture 4" descr="http://volcanoes.usgs.gov/ash/images/La_Sicilia_etnafrui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0"/>
              <a:ext cx="5356940" cy="684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2" descr="http://i42.tinypic.com/ixuip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70"/>
              <a:ext cx="4800600" cy="323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4" descr="acidrainblackfore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9550" y="3233157"/>
              <a:ext cx="4984146" cy="3633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1640" y="2729324"/>
            <a:ext cx="6336704" cy="1008112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/>
              <a:t>Effect of Acid Rain</a:t>
            </a:r>
          </a:p>
        </p:txBody>
      </p:sp>
    </p:spTree>
    <p:extLst>
      <p:ext uri="{BB962C8B-B14F-4D97-AF65-F5344CB8AC3E}">
        <p14:creationId xmlns:p14="http://schemas.microsoft.com/office/powerpoint/2010/main" val="5113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n-US" sz="5000" b="1" dirty="0">
                <a:solidFill>
                  <a:schemeClr val="bg1"/>
                </a:solidFill>
              </a:rPr>
              <a:t>We are going to examine human impact on the Earth’s surface in three areas: Water, Soil, and Air</a:t>
            </a:r>
            <a:endParaRPr lang="es-E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-15875" y="0"/>
            <a:ext cx="9731375" cy="6934200"/>
            <a:chOff x="-16598" y="-2"/>
            <a:chExt cx="9732021" cy="6934201"/>
          </a:xfrm>
        </p:grpSpPr>
        <p:pic>
          <p:nvPicPr>
            <p:cNvPr id="16387" name="Picture 6" descr="http://2012books.lardbucket.org/books/principles-of-general-chemistry-v1.0m/section_08/48f34caee678e5f862723ef602d2675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-2"/>
              <a:ext cx="5981623" cy="693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 descr="http://www.wonderwhizkids.com/wwkimages/Know_Why/acid-rain-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52" y="4209717"/>
              <a:ext cx="3967467" cy="264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8" descr="http://www.buzzle.com/img/articleImages/168126-8920-5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98" y="-1"/>
              <a:ext cx="4016977" cy="432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1331640" y="3201606"/>
            <a:ext cx="6552728" cy="1008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5400" b="1" dirty="0"/>
              <a:t>Effect of Acid Rain</a:t>
            </a:r>
          </a:p>
        </p:txBody>
      </p:sp>
    </p:spTree>
    <p:extLst>
      <p:ext uri="{BB962C8B-B14F-4D97-AF65-F5344CB8AC3E}">
        <p14:creationId xmlns:p14="http://schemas.microsoft.com/office/powerpoint/2010/main" val="14697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4824536"/>
          </a:xfrm>
        </p:spPr>
        <p:txBody>
          <a:bodyPr/>
          <a:lstStyle/>
          <a:p>
            <a:r>
              <a:rPr lang="en-US" sz="3800" dirty="0">
                <a:solidFill>
                  <a:schemeClr val="bg1"/>
                </a:solidFill>
              </a:rPr>
              <a:t>When fossil fuels (coal, oil, gas) are burned, they release pollutants and other greenhouse gases that are linked with global warming</a:t>
            </a:r>
          </a:p>
          <a:p>
            <a:r>
              <a:rPr lang="en-US" sz="3800" dirty="0">
                <a:solidFill>
                  <a:schemeClr val="bg1"/>
                </a:solidFill>
              </a:rPr>
              <a:t>These gases get trapped in the atmosphere (called the greenhouse effect) and can cause changes in climate</a:t>
            </a:r>
          </a:p>
        </p:txBody>
      </p:sp>
    </p:spTree>
    <p:extLst>
      <p:ext uri="{BB962C8B-B14F-4D97-AF65-F5344CB8AC3E}">
        <p14:creationId xmlns:p14="http://schemas.microsoft.com/office/powerpoint/2010/main" val="9087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4824536"/>
          </a:xfrm>
        </p:spPr>
        <p:txBody>
          <a:bodyPr/>
          <a:lstStyle/>
          <a:p>
            <a:r>
              <a:rPr lang="en-US" sz="3800" dirty="0">
                <a:solidFill>
                  <a:schemeClr val="bg1"/>
                </a:solidFill>
              </a:rPr>
              <a:t>Other pollutants that come from products such as aerosol cans, cooling systems, and refrigerator equipment (called CFC’s) cause “holes” in the ozone layer.</a:t>
            </a:r>
          </a:p>
          <a:p>
            <a:r>
              <a:rPr lang="en-US" sz="3800" dirty="0">
                <a:solidFill>
                  <a:schemeClr val="bg1"/>
                </a:solidFill>
              </a:rPr>
              <a:t>The ozone layer helps protect the earth from solar UV radiation (from the sun).</a:t>
            </a:r>
          </a:p>
        </p:txBody>
      </p:sp>
    </p:spTree>
    <p:extLst>
      <p:ext uri="{BB962C8B-B14F-4D97-AF65-F5344CB8AC3E}">
        <p14:creationId xmlns:p14="http://schemas.microsoft.com/office/powerpoint/2010/main" val="21436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en-US" sz="4800" b="1" dirty="0"/>
              <a:t>Effects of Air Pollution: </a:t>
            </a:r>
            <a:br>
              <a:rPr lang="en-US" sz="4800" b="1" dirty="0"/>
            </a:br>
            <a:r>
              <a:rPr lang="en-US" sz="4800" b="1" dirty="0"/>
              <a:t>Ozone Depletion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77111"/>
            <a:ext cx="6984776" cy="4075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6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2520280"/>
          </a:xfrm>
        </p:spPr>
        <p:txBody>
          <a:bodyPr/>
          <a:lstStyle/>
          <a:p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  <a:t>Air</a:t>
            </a:r>
            <a:br>
              <a:rPr lang="en-US" sz="8800" b="1" dirty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</a:b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  <a:t>Conservation</a:t>
            </a:r>
          </a:p>
        </p:txBody>
      </p:sp>
    </p:spTree>
    <p:extLst>
      <p:ext uri="{BB962C8B-B14F-4D97-AF65-F5344CB8AC3E}">
        <p14:creationId xmlns:p14="http://schemas.microsoft.com/office/powerpoint/2010/main" val="12662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8568952" cy="45259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emissions from vehicles, factories, power plants (new technology and government regulations can help)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dust from construction sites, fields, and mining sites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use of fossil fuels and products that release CFC’s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Renewable energy sources (wind and solar power)</a:t>
            </a:r>
          </a:p>
        </p:txBody>
      </p:sp>
    </p:spTree>
    <p:extLst>
      <p:ext uri="{BB962C8B-B14F-4D97-AF65-F5344CB8AC3E}">
        <p14:creationId xmlns:p14="http://schemas.microsoft.com/office/powerpoint/2010/main" val="2421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388843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conservation strategies, people can slow down the degradation of the environment and the depletion of non-renewable resources.</a:t>
            </a:r>
          </a:p>
        </p:txBody>
      </p:sp>
    </p:spTree>
    <p:extLst>
      <p:ext uri="{BB962C8B-B14F-4D97-AF65-F5344CB8AC3E}">
        <p14:creationId xmlns:p14="http://schemas.microsoft.com/office/powerpoint/2010/main" val="42678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sz="5400" b="1" dirty="0"/>
              <a:t>Reduce, Reuse, Recycle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66085"/>
              </p:ext>
            </p:extLst>
          </p:nvPr>
        </p:nvGraphicFramePr>
        <p:xfrm>
          <a:off x="827584" y="1445507"/>
          <a:ext cx="7502886" cy="579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445507"/>
                        <a:ext cx="7502886" cy="5797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5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3960440" cy="2376264"/>
          </a:xfrm>
        </p:spPr>
        <p:txBody>
          <a:bodyPr/>
          <a:lstStyle/>
          <a:p>
            <a:r>
              <a:rPr lang="en-US" sz="4800" b="1" dirty="0"/>
              <a:t>Human Impact Summarizer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827284"/>
              </p:ext>
            </p:extLst>
          </p:nvPr>
        </p:nvGraphicFramePr>
        <p:xfrm>
          <a:off x="3934735" y="151437"/>
          <a:ext cx="5182344" cy="67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4735" y="151437"/>
                        <a:ext cx="5182344" cy="670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1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your Graphic Organizer </a:t>
            </a:r>
            <a:br>
              <a:rPr lang="en-US" dirty="0"/>
            </a:br>
            <a:r>
              <a:rPr lang="en-US" dirty="0"/>
              <a:t>to take Notes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41883"/>
              </p:ext>
            </p:extLst>
          </p:nvPr>
        </p:nvGraphicFramePr>
        <p:xfrm>
          <a:off x="1331640" y="1700808"/>
          <a:ext cx="6552728" cy="5063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700808"/>
                        <a:ext cx="6552728" cy="5063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2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774" y="0"/>
            <a:ext cx="12202846" cy="6858000"/>
          </a:xfrm>
          <a:prstGeom prst="rect">
            <a:avLst/>
          </a:prstGeom>
        </p:spPr>
      </p:pic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180309" y="188640"/>
            <a:ext cx="6120680" cy="1800200"/>
          </a:xfrm>
          <a:noFill/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on Water</a:t>
            </a:r>
            <a:endParaRPr lang="es-E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51520" y="1988840"/>
            <a:ext cx="8568952" cy="2232248"/>
          </a:xfrm>
          <a:noFill/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Water that doesn’t soak into the ground or evaporate, but flows across the Earth’s surface is called runoff.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322" y="47971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Runoff can cause significant erosion to the Earth’s surface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</a:rPr>
              <a:t>Water and Human Impact</a:t>
            </a:r>
          </a:p>
        </p:txBody>
      </p:sp>
    </p:spTree>
    <p:extLst>
      <p:ext uri="{BB962C8B-B14F-4D97-AF65-F5344CB8AC3E}">
        <p14:creationId xmlns:p14="http://schemas.microsoft.com/office/powerpoint/2010/main" val="22143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14787</TotalTime>
  <Words>1117</Words>
  <Application>Microsoft Office PowerPoint</Application>
  <PresentationFormat>On-screen Show (4:3)</PresentationFormat>
  <Paragraphs>121</Paragraphs>
  <Slides>68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6_Diseño predeterminado</vt:lpstr>
      <vt:lpstr>7_Diseño predeterminado</vt:lpstr>
      <vt:lpstr>8_Diseño predeterminado</vt:lpstr>
      <vt:lpstr>9_Diseño predeterminado</vt:lpstr>
      <vt:lpstr>Acrobat Document</vt:lpstr>
      <vt:lpstr>PowerPoint Presentation</vt:lpstr>
      <vt:lpstr>Human activity can have a positive or a negative impact on the surface of our Earth.</vt:lpstr>
      <vt:lpstr>Essential Question: How does human activity affect the Earth’s surface?</vt:lpstr>
      <vt:lpstr>Standards</vt:lpstr>
      <vt:lpstr>What are some ways that humans negatively impact the Earth’s surface?</vt:lpstr>
      <vt:lpstr>We are going to examine human impact on the Earth’s surface in three areas: Water, Soil, and Air</vt:lpstr>
      <vt:lpstr>Use your Graphic Organizer  to take Notes</vt:lpstr>
      <vt:lpstr>Human Impact on Water</vt:lpstr>
      <vt:lpstr>Water that doesn’t soak into the ground or evaporate, but flows across the Earth’s surface is called runoff.</vt:lpstr>
      <vt:lpstr>Runoff</vt:lpstr>
      <vt:lpstr>Plants and their roots (vegetation) help prevent soil from being carried away.</vt:lpstr>
      <vt:lpstr>Plants Prevent Erosion</vt:lpstr>
      <vt:lpstr>PowerPoint Presentation</vt:lpstr>
      <vt:lpstr>PowerPoint Presentation</vt:lpstr>
      <vt:lpstr>Wetlands</vt:lpstr>
      <vt:lpstr>Wetlands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Conservation</vt:lpstr>
      <vt:lpstr>Human Impact on Soil</vt:lpstr>
      <vt:lpstr>Human activities can increase soil erosion which washes away the nutrients that make soil fertile</vt:lpstr>
      <vt:lpstr>Human Activities that Increase Soil Erosion:</vt:lpstr>
      <vt:lpstr>How does overgrazing  impact the soil?</vt:lpstr>
      <vt:lpstr>Human activities can also increase pollutants that get  into soil.  </vt:lpstr>
      <vt:lpstr>PowerPoint Presentation</vt:lpstr>
      <vt:lpstr>Soil Conservation</vt:lpstr>
      <vt:lpstr>Terracing: make sloping land into  a number of level flat areas resembling a series of steps.</vt:lpstr>
      <vt:lpstr>Contour Plowing: plowing that follows the curve of the land to slow water flow and save rich topsoil</vt:lpstr>
      <vt:lpstr>Strip Planting: alternates strips of plants to reduce erosion by creating natural dams for water</vt:lpstr>
      <vt:lpstr>No-Till Farming: way of growing plants from year to year without disturbing  the soil</vt:lpstr>
      <vt:lpstr>Crop Rotation: changing of crops in a sequence; it protects soil and decreases the population level of pests</vt:lpstr>
      <vt:lpstr>Cover Crop: crop planted mainly to manage soil erosion, soil fertility, soil quality, water, weeds, pests, and diseases</vt:lpstr>
      <vt:lpstr>Wind Break: one or more rows of trees or shrubs planted to provide shelter from wind erosion</vt:lpstr>
      <vt:lpstr>Mulching: a layer of material put on the soil’s surface to maintain moisture and health of the soil, and reduce weeds</vt:lpstr>
      <vt:lpstr>Which land use diagram below best illustrates soil conservation? Why?</vt:lpstr>
      <vt:lpstr>Human Impact  on Air</vt:lpstr>
      <vt:lpstr>What are some ways that humans can impact the air?</vt:lpstr>
      <vt:lpstr>Air pollution is the introduction of harmful materials into the Earth’s atmosphere.</vt:lpstr>
      <vt:lpstr>Causes of Air Pollution</vt:lpstr>
      <vt:lpstr>Causes of Air Pollution</vt:lpstr>
      <vt:lpstr>Emissions</vt:lpstr>
      <vt:lpstr>Dust</vt:lpstr>
      <vt:lpstr>Natural Disasters</vt:lpstr>
      <vt:lpstr>Air Pollution does not have boundaries. It is carried by winds and deposited over long distances.</vt:lpstr>
      <vt:lpstr>Effects of Air Pollution</vt:lpstr>
      <vt:lpstr>Effects of Air Population:  Acid Rain</vt:lpstr>
      <vt:lpstr>Effect of Acid Rain</vt:lpstr>
      <vt:lpstr>Effect of Acid Rain</vt:lpstr>
      <vt:lpstr>PowerPoint Presentation</vt:lpstr>
      <vt:lpstr>Effects of Air Pollution</vt:lpstr>
      <vt:lpstr>Effects of Air Pollution</vt:lpstr>
      <vt:lpstr>Effects of Air Pollution:  Ozone Depletion</vt:lpstr>
      <vt:lpstr>Air Conservation</vt:lpstr>
      <vt:lpstr>Air Conservation</vt:lpstr>
      <vt:lpstr>Through conservation strategies, people can slow down the degradation of the environment and the depletion of non-renewable resources.</vt:lpstr>
      <vt:lpstr>Reduce, Reuse, Recycle</vt:lpstr>
      <vt:lpstr>Human Impact Summarizer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Edwards, Karen</cp:lastModifiedBy>
  <cp:revision>794</cp:revision>
  <dcterms:created xsi:type="dcterms:W3CDTF">2010-05-23T14:28:12Z</dcterms:created>
  <dcterms:modified xsi:type="dcterms:W3CDTF">2020-11-15T16:50:53Z</dcterms:modified>
</cp:coreProperties>
</file>